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9" r:id="rId4"/>
    <p:sldId id="261" r:id="rId5"/>
    <p:sldId id="260" r:id="rId6"/>
    <p:sldId id="264" r:id="rId7"/>
    <p:sldId id="268" r:id="rId8"/>
    <p:sldId id="262" r:id="rId9"/>
    <p:sldId id="263" r:id="rId10"/>
    <p:sldId id="269" r:id="rId11"/>
    <p:sldId id="265" r:id="rId12"/>
    <p:sldId id="271" r:id="rId13"/>
    <p:sldId id="266" r:id="rId14"/>
    <p:sldId id="272" r:id="rId15"/>
    <p:sldId id="270" r:id="rId16"/>
    <p:sldId id="274" r:id="rId17"/>
    <p:sldId id="285" r:id="rId18"/>
    <p:sldId id="275" r:id="rId19"/>
    <p:sldId id="276" r:id="rId20"/>
    <p:sldId id="277" r:id="rId21"/>
    <p:sldId id="278" r:id="rId22"/>
    <p:sldId id="279" r:id="rId23"/>
    <p:sldId id="282" r:id="rId24"/>
    <p:sldId id="281" r:id="rId25"/>
    <p:sldId id="280" r:id="rId26"/>
    <p:sldId id="283" r:id="rId27"/>
    <p:sldId id="273" r:id="rId28"/>
  </p:sldIdLst>
  <p:sldSz cx="12192000" cy="6858000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153A"/>
    <a:srgbClr val="4F4F4F"/>
    <a:srgbClr val="0026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1" autoAdjust="0"/>
    <p:restoredTop sz="81633" autoAdjust="0"/>
  </p:normalViewPr>
  <p:slideViewPr>
    <p:cSldViewPr snapToGrid="0">
      <p:cViewPr varScale="1">
        <p:scale>
          <a:sx n="51" d="100"/>
          <a:sy n="51" d="100"/>
        </p:scale>
        <p:origin x="1195" y="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9CDCFF-5268-4CBE-A950-CDCDB4614BC4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3488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E902B-AC60-4AA5-9C8A-821290670E1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8190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The stadium layout will revolutionise the spectator experience – bringing fans closer to the action than any other stadium in Australia.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dirty="0"/>
              <a:t>Inside the stadium itself, you will be able to sit within a 360-degree continuous bowl which is built at the steepest permissible angle.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dirty="0"/>
              <a:t>The roof will provide full coverage to the seating rows and there will be a special fabric installed to enhance acoustics and visual presence to further maximise spectator experience.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37404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71951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67798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93099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128861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57903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73130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18623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62277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75929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336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As well as undercover seating, the stadium will offer high-quality food and beverage facilities and five levels of premium, corporate and function spaces, big screens, and advanced technology, including </a:t>
            </a:r>
            <a:r>
              <a:rPr lang="en-AU" dirty="0" err="1"/>
              <a:t>wifi</a:t>
            </a:r>
            <a:r>
              <a:rPr lang="en-AU" dirty="0"/>
              <a:t> and broadcast facilities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44103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61924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98301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203899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3231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Improved pedestrian and public plazas areas and landscaping around the stadium will deliver improved security and game-day experience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6561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dirty="0"/>
              <a:t>The design also includes an ‘activation zone’ fronting O’Connell Street which will add to the game day experience but can also be used for community events and market days.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dirty="0"/>
              <a:t>An iconic media mesh screen will be located above the north east stadium entry (pictured on slide), functioning as a screen lit with team colours, logos and branding to suit specific events.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75922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AU" dirty="0"/>
              <a:t>This picture shows how the surrounding area will roll down to Parramatta River with a landscape of terracing turf and trees, creating a large green space for informal gatherings and events for the public to enjoy.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15927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56058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53160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9334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E902B-AC60-4AA5-9C8A-821290670E1F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1625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55B53D-FE6A-48D2-BACB-04CF3AD998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03B1B5-C8BD-4C4A-B78A-CFBAB85CEC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853E3F-64E5-49AA-9F98-61147A760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33073-D947-42AD-BFA0-3BF28609F609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5B98E2-9C29-40AB-8F97-E3B7A9D90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BC927-7DC0-4245-B586-14D603AB7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B0944-D4B6-489D-979C-B06FCA8D1B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9938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0843ED-21B9-455D-90D1-66543CB50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AEE69C-BEA0-4BD0-8023-478968125D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A75170-3319-45C0-9C5D-5E874AF78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33073-D947-42AD-BFA0-3BF28609F609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9FDF7C-01A5-4CD5-9033-3915B904A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573AEF-98D2-481F-92AE-8AABFB243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B0944-D4B6-489D-979C-B06FCA8D1B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6223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9E0E94B-52C1-4D11-9460-652BF7619A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80EEFC-14D3-485D-A234-98BC228C2A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6022B5-A59F-4D98-AB65-72707B5C1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33073-D947-42AD-BFA0-3BF28609F609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9CA3DB-BB83-4105-9D89-874466450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FE973A-2323-4EA1-A30E-3E25A922E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B0944-D4B6-489D-979C-B06FCA8D1B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6668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264EA2-AC9E-4B3A-8D2E-EA1B10430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BED50A-6147-4559-B8D7-EBC103A46F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B137D8-37F3-4F6F-A938-48812ED5D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33073-D947-42AD-BFA0-3BF28609F609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AA5B0A-D415-49C3-BD14-345C42520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C828CC-4F55-4097-A430-3DF51730C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B0944-D4B6-489D-979C-B06FCA8D1B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0693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A104E-0C96-4A3C-B218-6EF57C7E4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E29001-95E0-4F49-8DAD-2AAC2B45A9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7EA72-335A-4559-BCE0-2B15263DB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33073-D947-42AD-BFA0-3BF28609F609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55EAD-7171-4F40-A640-967C3CF21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2B76E7-A353-48A7-BC2C-4368750C7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B0944-D4B6-489D-979C-B06FCA8D1B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6783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E9351-0A19-4EAD-9D5F-D24368AAC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61CD7D-8EC7-43CA-9533-A63AF8B8DA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3A8DA1-46B7-463A-AAE7-124173DBB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4D1707-4A8E-4FBD-9A81-7DDDB22D8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33073-D947-42AD-BFA0-3BF28609F609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46D344-CFF4-4925-87C6-C8F2BE586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58D9AA-B093-4305-BACE-CD75ADE5B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B0944-D4B6-489D-979C-B06FCA8D1B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4264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A4592-0A74-45B4-83C5-1B3A8F42A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C694E1-CF0E-4B6B-A3CF-97D4389DD8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BC3B90-5C91-498B-8BE3-7DEB37034A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9DD353-01FF-4403-B945-1545AAFD2C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5A6E2D-B5CA-4A7C-9FE6-5C618C744E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768048-13DE-4705-ACB7-77D7591ADB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33073-D947-42AD-BFA0-3BF28609F609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D8DA07-4D4C-4E93-9853-4B8E99AF0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0CB1CA-AAE9-4194-9462-A1BEA0B4B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B0944-D4B6-489D-979C-B06FCA8D1B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9409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A7888-6397-4862-83DB-1CE313142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972E16-368E-41CE-9954-9E9E66B1B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33073-D947-42AD-BFA0-3BF28609F609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F7A56D-8817-4C7D-BB43-0886BAC0D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BCA098-0421-4506-9316-1ECE7A7CE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B0944-D4B6-489D-979C-B06FCA8D1B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7700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4BD21B-D30B-4646-8D99-55431EF16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33073-D947-42AD-BFA0-3BF28609F609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4B301F-D099-4558-A615-D41BD61BE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A70827-ED83-4216-9C5A-8308707FD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B0944-D4B6-489D-979C-B06FCA8D1B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7641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1339A-0C12-4212-A27C-29B4F6E1E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0A2C56-7582-4CEC-98D0-1A9C073EC3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81B301-4C5C-453A-B0AB-8794345960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04D2D-A178-42A5-8AC5-F7894A91B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33073-D947-42AD-BFA0-3BF28609F609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3C6F3B-88F4-4436-829F-F7F47B58E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EA7FBF-CF03-43A6-801D-3703182C3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B0944-D4B6-489D-979C-B06FCA8D1B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4124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A26CC6-4139-44D7-B026-AF12FEEEA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137E74-0A5D-46BF-8C57-8698CFED95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95CC7D-C364-4DC2-86D2-3196822CD5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8E1D6A-A424-41B4-8441-A39AC8648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33073-D947-42AD-BFA0-3BF28609F609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65C71-C478-49FE-BC59-6F0ED29CB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68ECCC-541E-4759-9235-28942852B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B0944-D4B6-489D-979C-B06FCA8D1B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534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FA2C49-1C7C-41DC-B01A-E21510C45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188FE0-4482-463D-9293-747A863DD7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ADE86-09F1-4C01-AB23-F0247C3217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33073-D947-42AD-BFA0-3BF28609F609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80145D-59B6-461C-B595-5884CBA34B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6C1CB9-1E75-462C-8768-AAF9DD6389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3B0944-D4B6-489D-979C-B06FCA8D1B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9831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dropbox.com/s/zsjd55kx8t4mt48/WWS%20Update%20Media%20Hanout%20Feb%202018v1%20%281%29.mp4?dl=0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opbox.com/s/hnt6nf9i174iuww/WSS_Flythrough.mp4?dl=0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24F193-A161-457B-B33F-C56C3C6EF0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1890" y="186933"/>
            <a:ext cx="8562109" cy="1846176"/>
          </a:xfrm>
        </p:spPr>
        <p:txBody>
          <a:bodyPr anchor="t">
            <a:normAutofit fontScale="90000"/>
          </a:bodyPr>
          <a:lstStyle/>
          <a:p>
            <a:pPr algn="l">
              <a:lnSpc>
                <a:spcPct val="200000"/>
              </a:lnSpc>
            </a:pPr>
            <a:r>
              <a:rPr lang="en-AU" b="1" dirty="0">
                <a:solidFill>
                  <a:srgbClr val="0026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Western Sydney Stadium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7DC767-C958-423D-9124-FF3B1F0E34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890" y="2203760"/>
            <a:ext cx="6992955" cy="484433"/>
          </a:xfrm>
        </p:spPr>
        <p:txBody>
          <a:bodyPr>
            <a:noAutofit/>
          </a:bodyPr>
          <a:lstStyle/>
          <a:p>
            <a:pPr algn="l"/>
            <a:r>
              <a:rPr lang="en-AU" sz="2600" b="1" dirty="0">
                <a:solidFill>
                  <a:srgbClr val="002664"/>
                </a:solidFill>
              </a:rPr>
              <a:t>Community Consultative Committee Meeting #1</a:t>
            </a:r>
          </a:p>
          <a:p>
            <a:pPr algn="l"/>
            <a:r>
              <a:rPr lang="en-AU" sz="2600" dirty="0">
                <a:solidFill>
                  <a:srgbClr val="002664"/>
                </a:solidFill>
              </a:rPr>
              <a:t>12 March 2018</a:t>
            </a:r>
          </a:p>
        </p:txBody>
      </p:sp>
      <p:pic>
        <p:nvPicPr>
          <p:cNvPr id="4" name="Picture 3" descr="C:\Users\jessica.ELTON\AppData\Local\Microsoft\Windows\Temporary Internet Files\Content.Word\INSW_WordTemplate_Elements_v06_WaratahWatermark.png">
            <a:extLst>
              <a:ext uri="{FF2B5EF4-FFF2-40B4-BE49-F238E27FC236}">
                <a16:creationId xmlns:a16="http://schemas.microsoft.com/office/drawing/2014/main" id="{ECA12BCF-047D-4840-9459-DA7E8FB3956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850" y="1209675"/>
            <a:ext cx="5391150" cy="564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B49115E-B893-493A-A619-811CB3526C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99" y="5576514"/>
            <a:ext cx="1395801" cy="10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5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9F2CD-4B23-4726-8B7A-14DD6855E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0026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Consulting the community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41117-FAB4-4637-8B40-F5DA8F25F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770306" cy="40124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2000" b="1" dirty="0">
                <a:solidFill>
                  <a:srgbClr val="D7153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July/August 2016: Stage One exhibition</a:t>
            </a: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4 pop-up stalls (810 people engaged)</a:t>
            </a:r>
          </a:p>
          <a:p>
            <a:r>
              <a:rPr lang="en-AU" sz="2000" dirty="0" err="1">
                <a:latin typeface="Arial" panose="020B0604020202020204" pitchFamily="34" charset="0"/>
                <a:cs typeface="Arial" panose="020B0604020202020204" pitchFamily="34" charset="0"/>
              </a:rPr>
              <a:t>Pirtek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 Stadium Open Day for fans (728 people engaged)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AU" sz="2000" b="1" dirty="0">
                <a:solidFill>
                  <a:srgbClr val="D7153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January – March 2017: Stage Two exhibition and Parramatta Swimming Centre</a:t>
            </a: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6 pop-up stalls supporting development of the Interim Management Plan (256 people engaged)</a:t>
            </a: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1 info session for exhibition (20 people engaged)</a:t>
            </a: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8 pop-up stalls leading up to pool closure (561 engaged)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57E6FD-5027-47BB-9DD5-CF94F0020C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99" y="5576514"/>
            <a:ext cx="1395801" cy="10719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78D799-C62F-4ECC-90CA-79A1025BC5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93315" y="2212647"/>
            <a:ext cx="4175676" cy="3131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2305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9F2CD-4B23-4726-8B7A-14DD6855E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0026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Parramatta Swimming Centre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57E6FD-5027-47BB-9DD5-CF94F0020C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99" y="5576514"/>
            <a:ext cx="1395801" cy="1071975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41117-FAB4-4637-8B40-F5DA8F25F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644243" cy="4351338"/>
          </a:xfrm>
        </p:spPr>
        <p:txBody>
          <a:bodyPr>
            <a:normAutofit lnSpcReduction="10000"/>
          </a:bodyPr>
          <a:lstStyle/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Survey to discover how people travel to the pool, why they chose Parramatta Pool etc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256 people engaged, </a:t>
            </a:r>
            <a:r>
              <a:rPr lang="en-AU" sz="2000" dirty="0" err="1">
                <a:latin typeface="Arial" panose="020B0604020202020204" pitchFamily="34" charset="0"/>
                <a:cs typeface="Arial" panose="020B0604020202020204" pitchFamily="34" charset="0"/>
              </a:rPr>
              <a:t>inc.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 160 surveys, to help develop the Interim Management Plan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Based on recommendations from the Interim Management Plan, INSW developed a suite of collateral to support pool users consider their alternatives, including a custom Google map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8 pop-up stalls at the pool in the lead up to pool closure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DD131D-48BE-491A-B0EA-DCB8E8771F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1360" y="1690688"/>
            <a:ext cx="4043362" cy="2852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FA36BE-3D3E-4E05-96CD-343B082973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3757" y="2351969"/>
            <a:ext cx="2838158" cy="4009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055372F-AC88-44C4-A2EF-C20342C9CE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4162" y="3536706"/>
            <a:ext cx="2737757" cy="1915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288450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9F2CD-4B23-4726-8B7A-14DD6855E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0026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 for a new pool in Parramatta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57E6FD-5027-47BB-9DD5-CF94F0020C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99" y="5576514"/>
            <a:ext cx="1395801" cy="1071975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41117-FAB4-4637-8B40-F5DA8F25F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>
            <a:normAutofit/>
          </a:bodyPr>
          <a:lstStyle/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$75.2 million for a new pool, with contributions from the NSW Government and City of Parramatta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City of Parramatta will design and deliver the new facility to be located within the Mays Hill Precinct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Following on from extensive consultation, Council is now completing further planning and design work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Construction is likely to commence early in 2019 and be complete by mid-2020</a:t>
            </a:r>
          </a:p>
        </p:txBody>
      </p:sp>
    </p:spTree>
    <p:extLst>
      <p:ext uri="{BB962C8B-B14F-4D97-AF65-F5344CB8AC3E}">
        <p14:creationId xmlns:p14="http://schemas.microsoft.com/office/powerpoint/2010/main" val="41090454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9F2CD-4B23-4726-8B7A-14DD6855E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0026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Building a new stadium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41117-FAB4-4637-8B40-F5DA8F25F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6992"/>
            <a:ext cx="4014216" cy="4351338"/>
          </a:xfrm>
        </p:spPr>
        <p:txBody>
          <a:bodyPr/>
          <a:lstStyle/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Demolition – January 2017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Earthworks – May 2017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Major construction – October 2017</a:t>
            </a:r>
          </a:p>
          <a:p>
            <a:pPr marL="0" indent="0">
              <a:buNone/>
            </a:pPr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Opening – mid-2019 </a:t>
            </a: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57E6FD-5027-47BB-9DD5-CF94F0020C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99" y="5576514"/>
            <a:ext cx="1395801" cy="10719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1690688"/>
            <a:ext cx="6047232" cy="340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029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9F2CD-4B23-4726-8B7A-14DD6855E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0026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Building a new stadium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57E6FD-5027-47BB-9DD5-CF94F0020C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99" y="5576514"/>
            <a:ext cx="1395801" cy="10719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06905" y="1746354"/>
            <a:ext cx="977358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/>
              <a:t>Video of stadium construction</a:t>
            </a:r>
            <a:r>
              <a:rPr lang="en-AU" sz="2800"/>
              <a:t>: </a:t>
            </a:r>
            <a:r>
              <a:rPr lang="en-AU" sz="2800">
                <a:hlinkClick r:id="rId4"/>
              </a:rPr>
              <a:t>https://www.dropbox.com/s/zsjd55kx8t4mt48/WWS%20Update%20Media%20Hanout%20Feb%202018v1%20%281%29.mp4?dl</a:t>
            </a:r>
            <a:r>
              <a:rPr lang="en-AU" sz="2800">
                <a:hlinkClick r:id="rId4"/>
              </a:rPr>
              <a:t>=0</a:t>
            </a:r>
            <a:endParaRPr lang="en-AU" sz="2800"/>
          </a:p>
          <a:p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41767942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9F2CD-4B23-4726-8B7A-14DD6855E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0026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57E6FD-5027-47BB-9DD5-CF94F0020C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99" y="5576514"/>
            <a:ext cx="1395801" cy="1071975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41117-FAB4-4637-8B40-F5DA8F25F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265229" cy="4351338"/>
          </a:xfrm>
        </p:spPr>
        <p:txBody>
          <a:bodyPr>
            <a:normAutofit/>
          </a:bodyPr>
          <a:lstStyle/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Used for a range of sports, including rugby league, football, rugby union and a range of other events, such as concerts, markets and fairs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Up to 49 major sporting events per year (10am – 10.30pm)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Up to 3 music concerts per year (12pm – 10.30pm)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1,000 seats behind the northern goals can be converted to standing positions for active football supporters</a:t>
            </a:r>
          </a:p>
          <a:p>
            <a:endParaRPr lang="en-AU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>
                <a:latin typeface="Arial" panose="020B0604020202020204" pitchFamily="34" charset="0"/>
                <a:cs typeface="Arial" panose="020B0604020202020204" pitchFamily="34" charset="0"/>
              </a:rPr>
              <a:t>Design 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will facilitate more contemporary crowd control and evacuation procedures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34973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41117-FAB4-4637-8B40-F5DA8F25F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265229" cy="4351338"/>
          </a:xfrm>
        </p:spPr>
        <p:txBody>
          <a:bodyPr>
            <a:normAutofit/>
          </a:bodyPr>
          <a:lstStyle/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62D63E-1340-4934-BC41-383C95415F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199" y="0"/>
            <a:ext cx="9673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1115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9F2CD-4B23-4726-8B7A-14DD6855E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0026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Victoria Road: the fan journey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41117-FAB4-4637-8B40-F5DA8F25F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26522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57E6FD-5027-47BB-9DD5-CF94F0020C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99" y="5576514"/>
            <a:ext cx="1395801" cy="10719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FF670C9-310A-4F26-B971-D6E1F41695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1187" y="1386681"/>
            <a:ext cx="84296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4543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41117-FAB4-4637-8B40-F5DA8F25F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265229" cy="4351338"/>
          </a:xfrm>
        </p:spPr>
        <p:txBody>
          <a:bodyPr>
            <a:normAutofit/>
          </a:bodyPr>
          <a:lstStyle/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FB6113-6578-4144-8E6E-67D20022F9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8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8777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41117-FAB4-4637-8B40-F5DA8F25F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265229" cy="4351338"/>
          </a:xfrm>
        </p:spPr>
        <p:txBody>
          <a:bodyPr>
            <a:normAutofit/>
          </a:bodyPr>
          <a:lstStyle/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2051569-DC72-4E96-888E-003AB17381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0135"/>
            <a:ext cx="12191999" cy="6898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667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9F2CD-4B23-4726-8B7A-14DD6855E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0026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Overview of project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41117-FAB4-4637-8B40-F5DA8F25F6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30,000 seat, state of the art stadium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Delivered under the NSW Government’s $1.6 billion Stadia Strategy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The State’s largest investment in sporting infrastructure since the 2000 Olympics 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Delivered by Infrastructure NSW, in partnership with Venues NSW, who will oversee operations</a:t>
            </a:r>
          </a:p>
          <a:p>
            <a:pPr marL="0" indent="0">
              <a:buNone/>
            </a:pPr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Constructed by Lend Lease </a:t>
            </a: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57E6FD-5027-47BB-9DD5-CF94F0020C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99" y="5576514"/>
            <a:ext cx="1395801" cy="10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3851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41117-FAB4-4637-8B40-F5DA8F25F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265229" cy="4351338"/>
          </a:xfrm>
        </p:spPr>
        <p:txBody>
          <a:bodyPr>
            <a:normAutofit/>
          </a:bodyPr>
          <a:lstStyle/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3B3427-5A9E-4EFD-A0C6-C44BF4897B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81"/>
            <a:ext cx="12192000" cy="6854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050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41117-FAB4-4637-8B40-F5DA8F25F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265229" cy="4351338"/>
          </a:xfrm>
        </p:spPr>
        <p:txBody>
          <a:bodyPr>
            <a:normAutofit/>
          </a:bodyPr>
          <a:lstStyle/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C55D4B-4004-4D93-8F40-1CDBFC5FFE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1066"/>
            <a:ext cx="12192001" cy="6880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844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41117-FAB4-4637-8B40-F5DA8F25F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265229" cy="4351338"/>
          </a:xfrm>
        </p:spPr>
        <p:txBody>
          <a:bodyPr>
            <a:normAutofit/>
          </a:bodyPr>
          <a:lstStyle/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4EED32-C52D-44CC-9A5A-4F5AEF4B96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9118"/>
            <a:ext cx="12191999" cy="687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463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41117-FAB4-4637-8B40-F5DA8F25F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265229" cy="4351338"/>
          </a:xfrm>
        </p:spPr>
        <p:txBody>
          <a:bodyPr>
            <a:normAutofit/>
          </a:bodyPr>
          <a:lstStyle/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058F1C6-BF22-4045-BAA5-EC272EE7B1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4639"/>
            <a:ext cx="12192000" cy="688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5712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41117-FAB4-4637-8B40-F5DA8F25F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265229" cy="4351338"/>
          </a:xfrm>
        </p:spPr>
        <p:txBody>
          <a:bodyPr>
            <a:normAutofit/>
          </a:bodyPr>
          <a:lstStyle/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05B9B8E-F419-4CDE-82DB-6B1C344ACA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4639"/>
            <a:ext cx="12192000" cy="688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8082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41117-FAB4-4637-8B40-F5DA8F25F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265229" cy="4351338"/>
          </a:xfrm>
        </p:spPr>
        <p:txBody>
          <a:bodyPr>
            <a:normAutofit/>
          </a:bodyPr>
          <a:lstStyle/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C17602-3A09-42DB-8660-CF59E277F2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4639"/>
            <a:ext cx="12192000" cy="688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858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249AE-EDC1-427E-B6D2-5CDC7C557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401EDA-2444-482D-A074-E09129B828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8578AA-0DBF-421D-873A-5E0FD38965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882"/>
            <a:ext cx="12192000" cy="688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5868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DB0C433-3E45-4D0E-8AD2-6E020C27CD25}"/>
              </a:ext>
            </a:extLst>
          </p:cNvPr>
          <p:cNvSpPr txBox="1">
            <a:spLocks/>
          </p:cNvSpPr>
          <p:nvPr/>
        </p:nvSpPr>
        <p:spPr>
          <a:xfrm>
            <a:off x="826099" y="50006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b="1" dirty="0">
                <a:solidFill>
                  <a:srgbClr val="0026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Western Sydney Stadium fly-through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9F9114-14CA-4170-9CC4-96DC5F4DFE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99" y="5576514"/>
            <a:ext cx="1395801" cy="1071975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398447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View the fly-through here: </a:t>
            </a:r>
            <a:r>
              <a:rPr lang="en-AU" dirty="0">
                <a:hlinkClick r:id="rId3"/>
              </a:rPr>
              <a:t>https://www.dropbox.com/s/hnt6nf9i174iuww/WSS_Flythrough.mp4?dl=0</a:t>
            </a: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87950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2E717CE-D463-4CB9-90F3-721B120FCC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455" y="-286268"/>
            <a:ext cx="13208910" cy="7430536"/>
          </a:xfrm>
        </p:spPr>
      </p:pic>
    </p:spTree>
    <p:extLst>
      <p:ext uri="{BB962C8B-B14F-4D97-AF65-F5344CB8AC3E}">
        <p14:creationId xmlns:p14="http://schemas.microsoft.com/office/powerpoint/2010/main" val="865358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FFB493C-F2EE-46E3-A8BE-0B6A474748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4267" y="-278287"/>
            <a:ext cx="13180533" cy="7414573"/>
          </a:xfrm>
        </p:spPr>
      </p:pic>
    </p:spTree>
    <p:extLst>
      <p:ext uri="{BB962C8B-B14F-4D97-AF65-F5344CB8AC3E}">
        <p14:creationId xmlns:p14="http://schemas.microsoft.com/office/powerpoint/2010/main" val="1858150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79957F3-6769-4588-BFAF-731C0FA335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9597" y="-326594"/>
            <a:ext cx="14551194" cy="7511188"/>
          </a:xfrm>
        </p:spPr>
      </p:pic>
    </p:spTree>
    <p:extLst>
      <p:ext uri="{BB962C8B-B14F-4D97-AF65-F5344CB8AC3E}">
        <p14:creationId xmlns:p14="http://schemas.microsoft.com/office/powerpoint/2010/main" val="3106884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22017DB-E776-42B6-8262-64D1D997EB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204" cy="6858000"/>
          </a:xfrm>
        </p:spPr>
      </p:pic>
    </p:spTree>
    <p:extLst>
      <p:ext uri="{BB962C8B-B14F-4D97-AF65-F5344CB8AC3E}">
        <p14:creationId xmlns:p14="http://schemas.microsoft.com/office/powerpoint/2010/main" val="1000256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B935CC1-0516-404B-83E7-10B15316D9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80903"/>
            <a:ext cx="12192000" cy="8638903"/>
          </a:xfrm>
        </p:spPr>
      </p:pic>
    </p:spTree>
    <p:extLst>
      <p:ext uri="{BB962C8B-B14F-4D97-AF65-F5344CB8AC3E}">
        <p14:creationId xmlns:p14="http://schemas.microsoft.com/office/powerpoint/2010/main" val="33086118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9F2CD-4B23-4726-8B7A-14DD6855E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0026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Putting Western Sydney first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41117-FAB4-4637-8B40-F5DA8F25F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World-class sporting and entertainment events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2,000 jobs during and after construction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More than $60 million in local contracts now in place with local companies for design, demolition, civil works, remediation, piling and building services 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57E6FD-5027-47BB-9DD5-CF94F0020C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99" y="5576514"/>
            <a:ext cx="1395801" cy="1071975"/>
          </a:xfrm>
          <a:prstGeom prst="rect">
            <a:avLst/>
          </a:prstGeo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73FC0B3-84B3-46E5-8E04-2E4FC5BA39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968" y="1825625"/>
            <a:ext cx="4976832" cy="30600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B68F76-9187-4945-BB8D-9473454F9749}"/>
              </a:ext>
            </a:extLst>
          </p:cNvPr>
          <p:cNvSpPr txBox="1"/>
          <p:nvPr/>
        </p:nvSpPr>
        <p:spPr>
          <a:xfrm>
            <a:off x="6376968" y="5020641"/>
            <a:ext cx="4976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i="1" dirty="0"/>
              <a:t>Western Sydney based company, Southern Steel Supplies, is providing 100% of the structural steel for the new stadium</a:t>
            </a:r>
          </a:p>
        </p:txBody>
      </p:sp>
    </p:spTree>
    <p:extLst>
      <p:ext uri="{BB962C8B-B14F-4D97-AF65-F5344CB8AC3E}">
        <p14:creationId xmlns:p14="http://schemas.microsoft.com/office/powerpoint/2010/main" val="3127406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9F2CD-4B23-4726-8B7A-14DD6855E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0026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Getting the green light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41117-FAB4-4637-8B40-F5DA8F25F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12467"/>
          </a:xfrm>
        </p:spPr>
        <p:txBody>
          <a:bodyPr/>
          <a:lstStyle/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State Significant Development, with planning approval provided in two stages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Stage One concept proposal and demolition approval received December 2016 </a:t>
            </a: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Stage Two design, construction and operation approval received August 2017</a:t>
            </a:r>
          </a:p>
          <a:p>
            <a:pPr marL="0" indent="0">
              <a:buNone/>
            </a:pPr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57E6FD-5027-47BB-9DD5-CF94F0020C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99" y="5576514"/>
            <a:ext cx="1395801" cy="10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9499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</TotalTime>
  <Words>826</Words>
  <Application>Microsoft Office PowerPoint</Application>
  <PresentationFormat>Widescreen</PresentationFormat>
  <Paragraphs>108</Paragraphs>
  <Slides>27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Western Sydney Stadium</vt:lpstr>
      <vt:lpstr>Overview of project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Putting Western Sydney first</vt:lpstr>
      <vt:lpstr>Getting the green light</vt:lpstr>
      <vt:lpstr>Consulting the community</vt:lpstr>
      <vt:lpstr>Parramatta Swimming Centre</vt:lpstr>
      <vt:lpstr>Planning for a new pool in Parramatta</vt:lpstr>
      <vt:lpstr>Building a new stadium</vt:lpstr>
      <vt:lpstr>Building a new stadium</vt:lpstr>
      <vt:lpstr>Operations</vt:lpstr>
      <vt:lpstr>PowerPoint Presentation</vt:lpstr>
      <vt:lpstr>Victoria Road: the fan journey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[insert heading]</dc:title>
  <dc:creator>Ali Nehal</dc:creator>
  <cp:lastModifiedBy>Kiara Neasy</cp:lastModifiedBy>
  <cp:revision>44</cp:revision>
  <cp:lastPrinted>2018-03-09T04:35:38Z</cp:lastPrinted>
  <dcterms:created xsi:type="dcterms:W3CDTF">2017-08-31T05:44:36Z</dcterms:created>
  <dcterms:modified xsi:type="dcterms:W3CDTF">2018-04-09T09:32:29Z</dcterms:modified>
</cp:coreProperties>
</file>